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66" r:id="rId2"/>
    <p:sldId id="287" r:id="rId3"/>
    <p:sldId id="295" r:id="rId4"/>
    <p:sldId id="296" r:id="rId5"/>
    <p:sldId id="294" r:id="rId6"/>
    <p:sldId id="289" r:id="rId7"/>
    <p:sldId id="293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10A051"/>
    <a:srgbClr val="0000FF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2" d="100"/>
          <a:sy n="92" d="100"/>
        </p:scale>
        <p:origin x="1008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2020/12/14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2020/12/14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6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68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270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12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jpeg"/><Relationship Id="rId1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oleObject" Target="../embeddings/oleObject8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wmf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1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jpeg"/><Relationship Id="rId1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18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0.bin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11" Type="http://schemas.openxmlformats.org/officeDocument/2006/relationships/image" Target="../media/image20.jpeg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7.wmf"/><Relationship Id="rId4" Type="http://schemas.openxmlformats.org/officeDocument/2006/relationships/image" Target="../media/image19.pn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8.png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png"/><Relationship Id="rId11" Type="http://schemas.openxmlformats.org/officeDocument/2006/relationships/image" Target="../media/image23.wmf"/><Relationship Id="rId5" Type="http://schemas.openxmlformats.org/officeDocument/2006/relationships/image" Target="../media/image26.png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25.png"/><Relationship Id="rId9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</a:t>
            </a:r>
            <a:r>
              <a:rPr lang="en-US" altLang="zh-TW" sz="3600" b="1" dirty="0" smtClean="0">
                <a:latin typeface="Calibri" pitchFamily="34" charset="0"/>
              </a:rPr>
              <a:t>Aug </a:t>
            </a:r>
            <a:r>
              <a:rPr lang="en-US" altLang="zh-TW" sz="3600" b="1" dirty="0">
                <a:latin typeface="Calibri" pitchFamily="34" charset="0"/>
              </a:rPr>
              <a:t>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</a:t>
            </a:r>
            <a:r>
              <a:rPr lang="en-US" altLang="zh-TW" sz="3600" b="1" dirty="0" smtClean="0">
                <a:latin typeface="Calibri" pitchFamily="34" charset="0"/>
              </a:rPr>
              <a:t>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03 Sep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Heng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5 June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May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 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Critical 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RCU (Critical)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completely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Not counted (20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6167353"/>
              </p:ext>
            </p:extLst>
          </p:nvPr>
        </p:nvGraphicFramePr>
        <p:xfrm>
          <a:off x="1" y="477737"/>
          <a:ext cx="9143998" cy="4395600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4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06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SN:2149688001202005107167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</a:t>
                      </a:r>
                      <a:r>
                        <a:rPr lang="en-US" sz="1000" b="0" dirty="0" smtClean="0">
                          <a:latin typeface="+mn-lt"/>
                        </a:rPr>
                        <a:t>This unit was passed all stations </a:t>
                      </a:r>
                      <a:r>
                        <a:rPr lang="en-US" sz="1000" b="0" smtClean="0">
                          <a:latin typeface="+mn-lt"/>
                        </a:rPr>
                        <a:t>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X-ray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as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attached file: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when HDMI cable connect U1_J41( HDMI_TX0+), U1_J43( HDMI_TX0-)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issue.( SQE send NG material to Vendor for future analysis 07-Dec-2020 )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4. Waiting vendor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analysis and give out</a:t>
                      </a:r>
                      <a:r>
                        <a:rPr lang="en-US" altLang="zh-TW" sz="1000" b="0" kern="0" smtClean="0">
                          <a:latin typeface="+mn-lt"/>
                          <a:cs typeface="Calibri" pitchFamily="34" charset="0"/>
                        </a:rPr>
                        <a:t> action</a:t>
                      </a:r>
                      <a:r>
                        <a:rPr lang="en-US" altLang="zh-TW" sz="1000" b="1" kern="0" smtClean="0">
                          <a:latin typeface="+mn-lt"/>
                          <a:cs typeface="Calibri" pitchFamily="34" charset="0"/>
                        </a:rPr>
                        <a:t>.</a:t>
                      </a:r>
                      <a:endParaRPr lang="en-US" altLang="zh-TW" sz="1050" kern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94792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391087"/>
              </p:ext>
            </p:extLst>
          </p:nvPr>
        </p:nvGraphicFramePr>
        <p:xfrm>
          <a:off x="1577707" y="1634336"/>
          <a:ext cx="820883" cy="455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8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77707" y="1634336"/>
                        <a:ext cx="820883" cy="455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391435"/>
              </p:ext>
            </p:extLst>
          </p:nvPr>
        </p:nvGraphicFramePr>
        <p:xfrm>
          <a:off x="2737778" y="1656428"/>
          <a:ext cx="874250" cy="464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9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37778" y="1656428"/>
                        <a:ext cx="874250" cy="464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1174168" y="2360210"/>
            <a:ext cx="1140425" cy="477975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49678" y="2360210"/>
            <a:ext cx="1130898" cy="477975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1828" y="1543479"/>
            <a:ext cx="2401021" cy="69056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5450089"/>
              </p:ext>
            </p:extLst>
          </p:nvPr>
        </p:nvGraphicFramePr>
        <p:xfrm>
          <a:off x="4203772" y="4226035"/>
          <a:ext cx="736455" cy="494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0" name="Worksheet" showAsIcon="1" r:id="rId11" imgW="914400" imgH="771480" progId="Excel.Sheet.12">
                  <p:embed/>
                </p:oleObj>
              </mc:Choice>
              <mc:Fallback>
                <p:oleObj name="Worksheet" showAsIcon="1" r:id="rId11" imgW="914400" imgH="771480" progId="Excel.Shee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03772" y="4226035"/>
                        <a:ext cx="736455" cy="494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2813775" y="2889488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555527" y="2889488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7107744"/>
              </p:ext>
            </p:extLst>
          </p:nvPr>
        </p:nvGraphicFramePr>
        <p:xfrm>
          <a:off x="4000499" y="237302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1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00499" y="237302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9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2126101"/>
              </p:ext>
            </p:extLst>
          </p:nvPr>
        </p:nvGraphicFramePr>
        <p:xfrm>
          <a:off x="1" y="477737"/>
          <a:ext cx="9143998" cy="4395600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4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306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SN:2149688001202005131536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This unit was passed all stations 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X-ray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as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attached file: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HDMI cable connect did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not find out abnormal.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issue.( SQE send NG material to Vendor for future analysis 07-Dec-2020 )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4. Waiting vendor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analysis and give out</a:t>
                      </a:r>
                      <a:r>
                        <a:rPr lang="en-US" altLang="zh-TW" sz="1000" b="0" kern="0" smtClean="0">
                          <a:latin typeface="+mn-lt"/>
                          <a:cs typeface="Calibri" pitchFamily="34" charset="0"/>
                        </a:rPr>
                        <a:t> action</a:t>
                      </a:r>
                      <a:r>
                        <a:rPr lang="en-US" altLang="zh-TW" sz="1000" b="1" kern="0" smtClean="0">
                          <a:latin typeface="+mn-lt"/>
                          <a:cs typeface="Calibri" pitchFamily="34" charset="0"/>
                        </a:rPr>
                        <a:t>.</a:t>
                      </a:r>
                      <a:endParaRPr lang="en-US" altLang="zh-TW" sz="1050" kern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22055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890199" y="1648995"/>
          <a:ext cx="690716" cy="582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4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0199" y="1648995"/>
                        <a:ext cx="690716" cy="582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136829" y="1648995"/>
          <a:ext cx="635072" cy="535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5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36829" y="1648995"/>
                        <a:ext cx="635072" cy="535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1113984" y="2378178"/>
            <a:ext cx="1203189" cy="47883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648453" y="2378178"/>
            <a:ext cx="1205397" cy="47883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128595"/>
              </p:ext>
            </p:extLst>
          </p:nvPr>
        </p:nvGraphicFramePr>
        <p:xfrm>
          <a:off x="4015184" y="4064579"/>
          <a:ext cx="801927" cy="69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6" name="Worksheet" showAsIcon="1" r:id="rId10" imgW="914400" imgH="771480" progId="Excel.Sheet.12">
                  <p:embed/>
                </p:oleObj>
              </mc:Choice>
              <mc:Fallback>
                <p:oleObj name="Worksheet" showAsIcon="1" r:id="rId10" imgW="914400" imgH="771480" progId="Excel.Sheet.12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15184" y="4064579"/>
                        <a:ext cx="801927" cy="692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72075" y="1521518"/>
            <a:ext cx="2382115" cy="71026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813773" y="2889488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24354" y="2889488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657506"/>
              </p:ext>
            </p:extLst>
          </p:nvPr>
        </p:nvGraphicFramePr>
        <p:xfrm>
          <a:off x="4052454" y="238341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7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52454" y="238341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47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672047"/>
              </p:ext>
            </p:extLst>
          </p:nvPr>
        </p:nvGraphicFramePr>
        <p:xfrm>
          <a:off x="72736" y="476326"/>
          <a:ext cx="9030074" cy="4607607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3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8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5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032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Can not google login with RCU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SN:2149688001202005119978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1. Check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production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data no found abnormal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Check log test history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data of device.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RC1 &amp; RC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test station log (Date: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28/7/2020)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: Check App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Check DUT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20200130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4. Visual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inspection &amp; X-ray U1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abnormal.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5.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Check the power: P5V, P3V3, P1V8, P1V8_EMMC, P1V2, P2V5,VDDCPU and VDDEE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did not found abnormal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Suspect</a:t>
                      </a:r>
                      <a:r>
                        <a:rPr lang="en-US" sz="1000" baseline="0" smtClean="0">
                          <a:latin typeface="+mn-lt"/>
                          <a:cs typeface="Calibri" panose="020F0502020204030204" pitchFamily="34" charset="0"/>
                        </a:rPr>
                        <a:t> Flash (U602), U1 (BGA) components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aseline="0" smtClean="0">
                          <a:latin typeface="+mn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rite MAC by hand 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and u</a:t>
                      </a:r>
                      <a:r>
                        <a:rPr lang="en-US" altLang="zh-TW" sz="1000" baseline="0" smtClean="0">
                          <a:latin typeface="+mn-lt"/>
                          <a:cs typeface="Calibri" panose="020F0502020204030204" pitchFamily="34" charset="0"/>
                        </a:rPr>
                        <a:t>pdate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correctly FW: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for this device.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2. Re-checked at OBA test station: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Found out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can not login Google Issue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Suspect Flash(U602) component issue,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replace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new eMMC (U602), write Mac by hand and update FW 15.513.10=&gt;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: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device still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can not login google.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Suspect U1(BGA) component issue,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replace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new U1, write Mac by hand and update FW 15.513.10. 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solidFill>
                            <a:srgbClr val="0000FF"/>
                          </a:solidFill>
                          <a:cs typeface="Calibri" pitchFamily="34" charset="0"/>
                        </a:rPr>
                        <a:t>PASS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: Device logins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google nomarlly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Swapping U1 component to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another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normal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device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baseline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</a:t>
                      </a:r>
                      <a:endParaRPr lang="en-US" altLang="zh-TW" sz="1000" smtClean="0">
                        <a:solidFill>
                          <a:srgbClr val="FF0000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- Check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console log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information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n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o information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and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boot up failure.</a:t>
                      </a: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kern="0" smtClean="0">
                          <a:cs typeface="Calibri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altLang="zh-TW" sz="1000" kern="0" smtClean="0">
                          <a:cs typeface="Calibri" pitchFamily="34" charset="0"/>
                          <a:sym typeface="Wingdings" panose="05000000000000000000" pitchFamily="2" charset="2"/>
                        </a:rPr>
                        <a:t>Lifted U1: components(E7_DDR_DOM3,E9_DDR_DO29,  AW3_DDR DQ11, AU1_DDR_DQSP1,… )=&gt;</a:t>
                      </a:r>
                      <a:r>
                        <a:rPr lang="en-US" altLang="zh-TW" sz="1000" kern="0" baseline="0" smtClean="0">
                          <a:cs typeface="Calibri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TW" sz="1000" kern="0" smtClean="0">
                          <a:cs typeface="Calibri" pitchFamily="34" charset="0"/>
                          <a:sym typeface="Wingdings" panose="05000000000000000000" pitchFamily="2" charset="2"/>
                        </a:rPr>
                        <a:t>can not continue to swap U1 </a:t>
                      </a:r>
                      <a:r>
                        <a:rPr lang="en-US" altLang="zh-TW" sz="1000" kern="0" smtClean="0">
                          <a:cs typeface="Calibri" pitchFamily="34" charset="0"/>
                          <a:sym typeface="Wingdings" panose="05000000000000000000" pitchFamily="2" charset="2"/>
                        </a:rPr>
                        <a:t>component to other</a:t>
                      </a:r>
                      <a:r>
                        <a:rPr lang="en-US" altLang="zh-TW" sz="1000" kern="0" baseline="0" smtClean="0">
                          <a:cs typeface="Calibri" pitchFamily="34" charset="0"/>
                          <a:sym typeface="Wingdings" panose="05000000000000000000" pitchFamily="2" charset="2"/>
                        </a:rPr>
                        <a:t> devices.</a:t>
                      </a: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kern="120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Please see below attached file for</a:t>
                      </a:r>
                      <a:r>
                        <a:rPr lang="en-US" altLang="zh-TW" sz="1000" kern="1200" baseline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more detail about x-ray and google loginng images: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PQE-Hang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PE: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4271466" cy="34531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RCU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4056" y="2776216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65EC4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994" y="1695797"/>
            <a:ext cx="1276497" cy="4535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471076"/>
              </p:ext>
            </p:extLst>
          </p:nvPr>
        </p:nvGraphicFramePr>
        <p:xfrm>
          <a:off x="2023452" y="1733042"/>
          <a:ext cx="761464" cy="478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5" name="Packager Shell Object" showAsIcon="1" r:id="rId5" imgW="1151640" imgH="515160" progId="Package">
                  <p:embed/>
                </p:oleObj>
              </mc:Choice>
              <mc:Fallback>
                <p:oleObj name="Packager Shell Object" showAsIcon="1" r:id="rId5" imgW="1151640" imgH="515160" progId="Package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23452" y="1733042"/>
                        <a:ext cx="761464" cy="478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681394"/>
              </p:ext>
            </p:extLst>
          </p:nvPr>
        </p:nvGraphicFramePr>
        <p:xfrm>
          <a:off x="1098985" y="1695797"/>
          <a:ext cx="760988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6" name="Packager Shell Object" showAsIcon="1" r:id="rId7" imgW="1113480" imgH="515160" progId="Package">
                  <p:embed/>
                </p:oleObj>
              </mc:Choice>
              <mc:Fallback>
                <p:oleObj name="Packager Shell Object" showAsIcon="1" r:id="rId7" imgW="1113480" imgH="515160" progId="Package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8985" y="1695797"/>
                        <a:ext cx="760988" cy="51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482637"/>
              </p:ext>
            </p:extLst>
          </p:nvPr>
        </p:nvGraphicFramePr>
        <p:xfrm>
          <a:off x="2858110" y="3731408"/>
          <a:ext cx="1021855" cy="72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7" name="Worksheet" showAsIcon="1" r:id="rId9" imgW="914400" imgH="771480" progId="Excel.Sheet.12">
                  <p:embed/>
                </p:oleObj>
              </mc:Choice>
              <mc:Fallback>
                <p:oleObj name="Worksheet" showAsIcon="1" r:id="rId9" imgW="914400" imgH="771480" progId="Excel.Sheet.12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58110" y="3731408"/>
                        <a:ext cx="1021855" cy="72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1210108" y="2632044"/>
            <a:ext cx="1166326" cy="466902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35453"/>
              </p:ext>
            </p:extLst>
          </p:nvPr>
        </p:nvGraphicFramePr>
        <p:xfrm>
          <a:off x="5119787" y="431657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8" name="Worksheet" showAsIcon="1" r:id="rId12" imgW="914400" imgH="771480" progId="Excel.Sheet.12">
                  <p:embed/>
                </p:oleObj>
              </mc:Choice>
              <mc:Fallback>
                <p:oleObj name="Worksheet" showAsIcon="1" r:id="rId12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119787" y="431657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37" y="2632044"/>
            <a:ext cx="1144553" cy="4669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2689081" y="3149263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7482" y="3138872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2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627522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SET label print is not completely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maybe the technical errors. Make print out content text not full, as customer info. 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dirty="0" smtClean="0"/>
                        <a:t>-  OP printer label and Op visual inspection don’t careful</a:t>
                      </a:r>
                      <a:r>
                        <a:rPr lang="en-US" altLang="zh-TW" sz="1050" baseline="0" dirty="0" smtClean="0"/>
                        <a:t> c</a:t>
                      </a:r>
                      <a:r>
                        <a:rPr lang="en-US" altLang="zh-TW" sz="1050" dirty="0" smtClean="0"/>
                        <a:t>heck print</a:t>
                      </a:r>
                      <a:r>
                        <a:rPr lang="en-US" altLang="zh-TW" sz="1050" baseline="0" dirty="0" smtClean="0"/>
                        <a:t> content.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1. Add NG picture to SOP printer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label and visual inspection station.</a:t>
                      </a:r>
                      <a:endParaRPr lang="en-US" altLang="zh-TW" sz="1050" b="1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2. Training OP online by quality Alert issue.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kern="0" dirty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sz="11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 Dung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IT:Phuc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01-Sep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4266508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completely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4905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48" y="2449058"/>
            <a:ext cx="1415181" cy="11254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612" y="2317899"/>
            <a:ext cx="628798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31544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868" y="2317899"/>
            <a:ext cx="68540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638681" y="3057971"/>
            <a:ext cx="464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Print label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368166" y="3057971"/>
            <a:ext cx="7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Check after print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3277450" y="3048341"/>
            <a:ext cx="791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Paste label on housing</a:t>
            </a:r>
            <a:endParaRPr lang="en-US" sz="10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2548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393" y="2317899"/>
            <a:ext cx="67428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407016"/>
              </p:ext>
            </p:extLst>
          </p:nvPr>
        </p:nvGraphicFramePr>
        <p:xfrm>
          <a:off x="5273374" y="228644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73374" y="228644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138306"/>
              </p:ext>
            </p:extLst>
          </p:nvPr>
        </p:nvGraphicFramePr>
        <p:xfrm>
          <a:off x="6326480" y="227681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26480" y="227681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089165"/>
              </p:ext>
            </p:extLst>
          </p:nvPr>
        </p:nvGraphicFramePr>
        <p:xfrm>
          <a:off x="4145592" y="226341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" name="Acrobat Document" showAsIcon="1" r:id="rId12" imgW="914400" imgH="771480" progId="AcroExch.Document.11">
                  <p:embed/>
                </p:oleObj>
              </mc:Choice>
              <mc:Fallback>
                <p:oleObj name="Acrobat Document" showAsIcon="1" r:id="rId12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45592" y="226341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027112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cable 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packing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NG</a:t>
                      </a:r>
                      <a:endParaRPr lang="en-US" altLang="zh-TW" sz="11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altLang="zh-TW" sz="1050" dirty="0" smtClean="0"/>
                        <a:t>The Ethernet have 2 kind packing method, Normal</a:t>
                      </a:r>
                      <a:r>
                        <a:rPr lang="en-US" altLang="zh-TW" sz="1050" baseline="0" dirty="0" smtClean="0"/>
                        <a:t> the cable have to tie maximum is 120 (+-10 ) mm, but the NG Ethernet cable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is 150mm.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cause incoming material have 2 kind mix together in carton box.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IQC inspection incoming material follow AQL 0.4 , So no defect this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All accessory no test function online, just test OBA follow AQL 0.65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173038" marR="0" lvl="0" indent="-17303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 Online production this is accessory material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, packing inside PE bag, no any notice from QA, no reject this issue.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Remark from IQC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new coming material inspection this issue,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Showed NG sample and re-trained operator at put accessory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55563" indent="0">
                        <a:buFont typeface="Wingdings" panose="05000000000000000000" pitchFamily="2" charset="2"/>
                        <a:buNone/>
                      </a:pPr>
                      <a:r>
                        <a:rPr lang="en-US" sz="110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100" baseline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smtClean="0">
                          <a:latin typeface="+mn-lt"/>
                          <a:cs typeface="Calibri" panose="020F0502020204030204" pitchFamily="34" charset="0"/>
                        </a:rPr>
                        <a:t>Line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leader often check and monitor all operators at all   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mply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wsith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smtClean="0">
                          <a:latin typeface="+mn-lt"/>
                          <a:cs typeface="Calibri" panose="020F0502020204030204" pitchFamily="34" charset="0"/>
                        </a:rPr>
                        <a:t>SOP</a:t>
                      </a:r>
                      <a:r>
                        <a:rPr lang="en-US" sz="105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IQC: Long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23400" y="252573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8" y="2429629"/>
            <a:ext cx="1414030" cy="98766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70" y="1907722"/>
            <a:ext cx="2390358" cy="1015738"/>
          </a:xfrm>
          <a:prstGeom prst="rect">
            <a:avLst/>
          </a:prstGeom>
          <a:ln>
            <a:solidFill>
              <a:srgbClr val="00B050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365102"/>
              </p:ext>
            </p:extLst>
          </p:nvPr>
        </p:nvGraphicFramePr>
        <p:xfrm>
          <a:off x="5614416" y="3156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1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4416" y="3156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813724"/>
              </p:ext>
            </p:extLst>
          </p:nvPr>
        </p:nvGraphicFramePr>
        <p:xfrm>
          <a:off x="4261824" y="31828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1824" y="31828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13969</TotalTime>
  <Words>1307</Words>
  <Application>Microsoft Office PowerPoint</Application>
  <PresentationFormat>On-screen Show (16:9)</PresentationFormat>
  <Paragraphs>293</Paragraphs>
  <Slides>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21" baseType="lpstr">
      <vt:lpstr>標楷體</vt:lpstr>
      <vt:lpstr>新細明體</vt:lpstr>
      <vt:lpstr>宋体</vt:lpstr>
      <vt:lpstr>Arial</vt:lpstr>
      <vt:lpstr>Calibri</vt:lpstr>
      <vt:lpstr>Symbol</vt:lpstr>
      <vt:lpstr>Times New Roman</vt:lpstr>
      <vt:lpstr>Wingdings</vt:lpstr>
      <vt:lpstr>2_Office 佈景主題</vt:lpstr>
      <vt:lpstr>Document</vt:lpstr>
      <vt:lpstr>Worksheet</vt:lpstr>
      <vt:lpstr>Microsoft Excel Worksheet</vt:lpstr>
      <vt:lpstr>Packager Shell Object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Nguyen Thi Thanh Hien</cp:lastModifiedBy>
  <cp:revision>1532</cp:revision>
  <dcterms:created xsi:type="dcterms:W3CDTF">2018-11-16T05:26:15Z</dcterms:created>
  <dcterms:modified xsi:type="dcterms:W3CDTF">2020-12-14T10:05:09Z</dcterms:modified>
</cp:coreProperties>
</file>